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0"/>
  </p:notesMasterIdLst>
  <p:sldIdLst>
    <p:sldId id="758" r:id="rId2"/>
    <p:sldId id="760" r:id="rId3"/>
    <p:sldId id="759" r:id="rId4"/>
    <p:sldId id="641" r:id="rId5"/>
    <p:sldId id="786" r:id="rId6"/>
    <p:sldId id="787" r:id="rId7"/>
    <p:sldId id="788" r:id="rId8"/>
    <p:sldId id="789" r:id="rId9"/>
    <p:sldId id="790" r:id="rId10"/>
    <p:sldId id="791" r:id="rId11"/>
    <p:sldId id="792" r:id="rId12"/>
    <p:sldId id="793" r:id="rId13"/>
    <p:sldId id="794" r:id="rId14"/>
    <p:sldId id="795" r:id="rId15"/>
    <p:sldId id="796" r:id="rId16"/>
    <p:sldId id="798" r:id="rId17"/>
    <p:sldId id="797" r:id="rId18"/>
    <p:sldId id="799" r:id="rId19"/>
    <p:sldId id="800" r:id="rId20"/>
    <p:sldId id="801" r:id="rId21"/>
    <p:sldId id="802" r:id="rId22"/>
    <p:sldId id="803" r:id="rId23"/>
    <p:sldId id="804" r:id="rId24"/>
    <p:sldId id="806" r:id="rId25"/>
    <p:sldId id="820" r:id="rId26"/>
    <p:sldId id="807" r:id="rId27"/>
    <p:sldId id="808" r:id="rId28"/>
    <p:sldId id="805" r:id="rId29"/>
    <p:sldId id="813" r:id="rId30"/>
    <p:sldId id="810" r:id="rId31"/>
    <p:sldId id="811" r:id="rId32"/>
    <p:sldId id="812" r:id="rId33"/>
    <p:sldId id="814" r:id="rId34"/>
    <p:sldId id="815" r:id="rId35"/>
    <p:sldId id="816" r:id="rId36"/>
    <p:sldId id="817" r:id="rId37"/>
    <p:sldId id="819" r:id="rId38"/>
    <p:sldId id="291" r:id="rId3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1" autoAdjust="0"/>
    <p:restoredTop sz="81065" autoAdjust="0"/>
  </p:normalViewPr>
  <p:slideViewPr>
    <p:cSldViewPr snapToGrid="0" showGuides="1">
      <p:cViewPr varScale="1">
        <p:scale>
          <a:sx n="107" d="100"/>
          <a:sy n="107" d="100"/>
        </p:scale>
        <p:origin x="-84" y="-120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</a:t>
            </a:r>
            <a:r>
              <a:rPr lang="en-US" b="0" baseline="0" dirty="0" smtClean="0"/>
              <a:t> Networks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10: Application Layer</a:t>
            </a:r>
            <a:endParaRPr lang="en-GB" b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10.1 – Application Layer Protocols</a:t>
            </a:r>
          </a:p>
          <a:p>
            <a:r>
              <a:rPr lang="en-US" dirty="0" smtClean="0"/>
              <a:t>10.1.2 – How Application Protocols Interact with End-User Applications</a:t>
            </a:r>
          </a:p>
          <a:p>
            <a:r>
              <a:rPr lang="en-US" dirty="0" smtClean="0"/>
              <a:t>10.1.2.4</a:t>
            </a:r>
            <a:r>
              <a:rPr lang="en-US" baseline="0" dirty="0" smtClean="0"/>
              <a:t> </a:t>
            </a:r>
            <a:r>
              <a:rPr lang="en-US" dirty="0" smtClean="0"/>
              <a:t>– Common P2P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46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10.1 – Application Layer Protocols</a:t>
            </a:r>
          </a:p>
          <a:p>
            <a:r>
              <a:rPr lang="en-US" dirty="0" smtClean="0"/>
              <a:t>10.1.2 – How Application Protocols Interact with End-User Applications</a:t>
            </a:r>
          </a:p>
          <a:p>
            <a:r>
              <a:rPr lang="en-US" dirty="0" smtClean="0"/>
              <a:t>10.1.2.5</a:t>
            </a:r>
            <a:r>
              <a:rPr lang="en-US" baseline="0" dirty="0" smtClean="0"/>
              <a:t> </a:t>
            </a:r>
            <a:r>
              <a:rPr lang="en-US" dirty="0" smtClean="0"/>
              <a:t>– Lab – Researching Peer-to-Peer File Sharing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49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10 – Application Layer</a:t>
            </a:r>
          </a:p>
          <a:p>
            <a:pPr>
              <a:buFontTx/>
              <a:buNone/>
            </a:pPr>
            <a:r>
              <a:rPr lang="en-US" sz="1200" b="0" dirty="0" smtClean="0"/>
              <a:t>10.2 Well-Known Application Layer Protocols and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06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10.2.1 – Web and Email Protocols</a:t>
            </a:r>
          </a:p>
          <a:p>
            <a:r>
              <a:rPr lang="en-US" dirty="0" smtClean="0"/>
              <a:t>10.2.1.1</a:t>
            </a:r>
            <a:r>
              <a:rPr lang="en-US" baseline="0" dirty="0" smtClean="0"/>
              <a:t> </a:t>
            </a:r>
            <a:r>
              <a:rPr lang="en-US" dirty="0" smtClean="0"/>
              <a:t>– Hypertext Transfer Protocol and Hypertext Markup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50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10.2.1 – Web and Email Protocols</a:t>
            </a:r>
          </a:p>
          <a:p>
            <a:r>
              <a:rPr lang="en-US" dirty="0" smtClean="0"/>
              <a:t>10.2.1.2</a:t>
            </a:r>
            <a:r>
              <a:rPr lang="en-US" baseline="0" dirty="0" smtClean="0"/>
              <a:t> </a:t>
            </a:r>
            <a:r>
              <a:rPr lang="en-US" dirty="0" smtClean="0"/>
              <a:t>– HTTP and HTTPS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16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10.2.1 – Web and Email Protocols</a:t>
            </a:r>
          </a:p>
          <a:p>
            <a:r>
              <a:rPr lang="en-US" dirty="0" smtClean="0"/>
              <a:t>10.2.1.3</a:t>
            </a:r>
            <a:r>
              <a:rPr lang="en-US" baseline="0" dirty="0" smtClean="0"/>
              <a:t> </a:t>
            </a:r>
            <a:r>
              <a:rPr lang="en-US" dirty="0" smtClean="0"/>
              <a:t>– Email Protocols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56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10.2.1 – Web and Email Protocols</a:t>
            </a:r>
          </a:p>
          <a:p>
            <a:r>
              <a:rPr lang="en-US" dirty="0" smtClean="0"/>
              <a:t>10.2.1.4</a:t>
            </a:r>
            <a:r>
              <a:rPr lang="en-US" baseline="0" dirty="0" smtClean="0"/>
              <a:t> </a:t>
            </a:r>
            <a:r>
              <a:rPr lang="en-US" dirty="0" smtClean="0"/>
              <a:t>– SMTP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10.2.1 – Web and Email Protocols</a:t>
            </a:r>
          </a:p>
          <a:p>
            <a:r>
              <a:rPr lang="en-US" dirty="0" smtClean="0"/>
              <a:t>10.2.1.</a:t>
            </a:r>
            <a:r>
              <a:rPr lang="en-US" baseline="0" dirty="0" smtClean="0"/>
              <a:t>5</a:t>
            </a:r>
            <a:r>
              <a:rPr lang="en-US" dirty="0" smtClean="0"/>
              <a:t>– POP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3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10.2.1 – Web and Email Protocols</a:t>
            </a:r>
          </a:p>
          <a:p>
            <a:r>
              <a:rPr lang="en-US" dirty="0" smtClean="0"/>
              <a:t>10.2.1.</a:t>
            </a:r>
            <a:r>
              <a:rPr lang="en-US" baseline="0" dirty="0" smtClean="0"/>
              <a:t>6 </a:t>
            </a:r>
            <a:r>
              <a:rPr lang="en-US" dirty="0" smtClean="0"/>
              <a:t>– IMAP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1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10.2.1 – Web and Email Protocols</a:t>
            </a:r>
          </a:p>
          <a:p>
            <a:r>
              <a:rPr lang="en-US" dirty="0" smtClean="0"/>
              <a:t>10.2.1.</a:t>
            </a:r>
            <a:r>
              <a:rPr lang="en-US" baseline="0" dirty="0" smtClean="0"/>
              <a:t>7 </a:t>
            </a:r>
            <a:r>
              <a:rPr lang="en-US" dirty="0" smtClean="0"/>
              <a:t>– Packet Tracer – Web and Email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93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 to Networks v6.0</a:t>
            </a:r>
          </a:p>
          <a:p>
            <a:pPr>
              <a:buFontTx/>
              <a:buNone/>
            </a:pPr>
            <a:r>
              <a:rPr lang="en-US" b="0" dirty="0" smtClean="0"/>
              <a:t>Chapter 10: Application Layer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10.2.2 – IP Addressing Services</a:t>
            </a:r>
          </a:p>
          <a:p>
            <a:r>
              <a:rPr lang="en-US" dirty="0" smtClean="0"/>
              <a:t>10.2.2.</a:t>
            </a:r>
            <a:r>
              <a:rPr lang="en-US" baseline="0" dirty="0" smtClean="0"/>
              <a:t>1 </a:t>
            </a:r>
            <a:r>
              <a:rPr lang="en-US" dirty="0" smtClean="0"/>
              <a:t>– Domain Name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57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10.2.2 – IP Addressing Services</a:t>
            </a:r>
          </a:p>
          <a:p>
            <a:r>
              <a:rPr lang="en-US" dirty="0" smtClean="0"/>
              <a:t>10.2.2.</a:t>
            </a:r>
            <a:r>
              <a:rPr lang="en-US" baseline="0" dirty="0" smtClean="0"/>
              <a:t>2 </a:t>
            </a:r>
            <a:r>
              <a:rPr lang="en-US" dirty="0" smtClean="0"/>
              <a:t>– DNS Message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37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10.2.2 – IP Addressing Services</a:t>
            </a:r>
          </a:p>
          <a:p>
            <a:r>
              <a:rPr lang="en-US" dirty="0" smtClean="0"/>
              <a:t>10.2.2.</a:t>
            </a:r>
            <a:r>
              <a:rPr lang="en-US" baseline="0" dirty="0" smtClean="0"/>
              <a:t>3 </a:t>
            </a:r>
            <a:r>
              <a:rPr lang="en-US" dirty="0" smtClean="0"/>
              <a:t>– DNS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02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10.2.2 – IP Addressing Services</a:t>
            </a:r>
          </a:p>
          <a:p>
            <a:r>
              <a:rPr lang="en-US" dirty="0" smtClean="0"/>
              <a:t>10.2.2.</a:t>
            </a:r>
            <a:r>
              <a:rPr lang="en-US" baseline="0" dirty="0" smtClean="0"/>
              <a:t>4 </a:t>
            </a:r>
            <a:r>
              <a:rPr lang="en-US" dirty="0" smtClean="0"/>
              <a:t>– The nslookup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63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10.2.2 – IP Addressing Services</a:t>
            </a:r>
          </a:p>
          <a:p>
            <a:r>
              <a:rPr lang="en-US" dirty="0" smtClean="0"/>
              <a:t>10.2.2.</a:t>
            </a:r>
            <a:r>
              <a:rPr lang="en-US" baseline="0" dirty="0" smtClean="0"/>
              <a:t>5 </a:t>
            </a:r>
            <a:r>
              <a:rPr lang="en-US" dirty="0" smtClean="0"/>
              <a:t>– Dynamic Host Configuration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03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10.2.2 – IP Addressing Services</a:t>
            </a:r>
          </a:p>
          <a:p>
            <a:r>
              <a:rPr lang="en-US" dirty="0" smtClean="0"/>
              <a:t>10.2.2.</a:t>
            </a:r>
            <a:r>
              <a:rPr lang="en-US" baseline="0" dirty="0" smtClean="0"/>
              <a:t>6 </a:t>
            </a:r>
            <a:r>
              <a:rPr lang="en-US" dirty="0" smtClean="0"/>
              <a:t>– DHCP Operation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76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10.2.2 – IP Addressing Services</a:t>
            </a:r>
          </a:p>
          <a:p>
            <a:r>
              <a:rPr lang="en-US" dirty="0" smtClean="0"/>
              <a:t>10.2.2.</a:t>
            </a:r>
            <a:r>
              <a:rPr lang="en-US" baseline="0" dirty="0" smtClean="0"/>
              <a:t>7 </a:t>
            </a:r>
            <a:r>
              <a:rPr lang="en-US" dirty="0" smtClean="0"/>
              <a:t>– Packet Tracer – DHCP and DNS 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767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10.2.2 – IP Addressing Services</a:t>
            </a:r>
          </a:p>
          <a:p>
            <a:r>
              <a:rPr lang="en-US" dirty="0" smtClean="0"/>
              <a:t>10.2.2.</a:t>
            </a:r>
            <a:r>
              <a:rPr lang="en-US" baseline="0" dirty="0" smtClean="0"/>
              <a:t>8 </a:t>
            </a:r>
            <a:r>
              <a:rPr lang="en-US" dirty="0" smtClean="0"/>
              <a:t>– Lab – Observing DNS Resolution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90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10.2.3 – File Sharing Services</a:t>
            </a:r>
          </a:p>
          <a:p>
            <a:r>
              <a:rPr lang="en-US" dirty="0" smtClean="0"/>
              <a:t>10.2.3.1</a:t>
            </a:r>
            <a:r>
              <a:rPr lang="en-US" baseline="0" dirty="0" smtClean="0"/>
              <a:t> </a:t>
            </a:r>
            <a:r>
              <a:rPr lang="en-US" dirty="0" smtClean="0"/>
              <a:t>– File Transfer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91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10.2.3 – File Sharing Services</a:t>
            </a:r>
          </a:p>
          <a:p>
            <a:r>
              <a:rPr lang="en-US" dirty="0" smtClean="0"/>
              <a:t>10.2.3.2</a:t>
            </a:r>
            <a:r>
              <a:rPr lang="en-US" baseline="0" dirty="0" smtClean="0"/>
              <a:t> </a:t>
            </a:r>
            <a:r>
              <a:rPr lang="en-US" dirty="0" smtClean="0"/>
              <a:t>– Server Message Block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47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10 – Application Layer</a:t>
            </a:r>
          </a:p>
          <a:p>
            <a:pPr>
              <a:buFontTx/>
              <a:buNone/>
            </a:pPr>
            <a:r>
              <a:rPr lang="en-US" sz="1200" b="0" dirty="0" smtClean="0"/>
              <a:t>10.1 Application Layer Protocols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10.2.3 – File Sharing Services</a:t>
            </a:r>
          </a:p>
          <a:p>
            <a:r>
              <a:rPr lang="en-US" dirty="0" smtClean="0"/>
              <a:t>10.2.3.3</a:t>
            </a:r>
            <a:r>
              <a:rPr lang="en-US" baseline="0" dirty="0" smtClean="0"/>
              <a:t> </a:t>
            </a:r>
            <a:r>
              <a:rPr lang="en-US" dirty="0" smtClean="0"/>
              <a:t>– Packet Tracer - FTP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41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10.2 – Well-Known Application Layer Protocols and Services</a:t>
            </a:r>
          </a:p>
          <a:p>
            <a:r>
              <a:rPr lang="en-US" dirty="0" smtClean="0"/>
              <a:t>10.2.3 – File Sharing Services</a:t>
            </a:r>
          </a:p>
          <a:p>
            <a:r>
              <a:rPr lang="en-US" dirty="0" smtClean="0"/>
              <a:t>10.2.3.4</a:t>
            </a:r>
            <a:r>
              <a:rPr lang="en-US" baseline="0" dirty="0" smtClean="0"/>
              <a:t> </a:t>
            </a:r>
            <a:r>
              <a:rPr lang="en-US" dirty="0" smtClean="0"/>
              <a:t>– Lab – Exploring FTP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821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10 – Application Layer</a:t>
            </a:r>
          </a:p>
          <a:p>
            <a:pPr>
              <a:buFontTx/>
              <a:buNone/>
            </a:pPr>
            <a:r>
              <a:rPr lang="en-US" sz="1200" b="0" dirty="0" smtClean="0"/>
              <a:t>10.3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60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10.3 – Summary</a:t>
            </a:r>
          </a:p>
          <a:p>
            <a:r>
              <a:rPr lang="en-US" dirty="0" smtClean="0"/>
              <a:t>10.3.1 – Conclusion</a:t>
            </a:r>
          </a:p>
          <a:p>
            <a:r>
              <a:rPr lang="en-US" dirty="0" smtClean="0"/>
              <a:t>10.3.1.2</a:t>
            </a:r>
            <a:r>
              <a:rPr lang="en-US" baseline="0" dirty="0" smtClean="0"/>
              <a:t> </a:t>
            </a:r>
            <a:r>
              <a:rPr lang="en-US" dirty="0" smtClean="0"/>
              <a:t>– Packet Tracer - Explore a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17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10.3 – Summary</a:t>
            </a:r>
          </a:p>
          <a:p>
            <a:r>
              <a:rPr lang="en-US" dirty="0" smtClean="0"/>
              <a:t>10.3.1 – Conclusion</a:t>
            </a:r>
          </a:p>
          <a:p>
            <a:r>
              <a:rPr lang="en-US" dirty="0" smtClean="0"/>
              <a:t>10.3.1.3</a:t>
            </a:r>
            <a:r>
              <a:rPr lang="en-US" baseline="0" dirty="0" smtClean="0"/>
              <a:t> </a:t>
            </a:r>
            <a:r>
              <a:rPr lang="en-US" dirty="0" smtClean="0"/>
              <a:t>– Packet Tracer - Multiuser -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80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10.3 – Summary</a:t>
            </a:r>
          </a:p>
          <a:p>
            <a:r>
              <a:rPr lang="en-US" dirty="0" smtClean="0"/>
              <a:t>10.3.1 – Conclusion</a:t>
            </a:r>
          </a:p>
          <a:p>
            <a:r>
              <a:rPr lang="en-US" dirty="0" smtClean="0"/>
              <a:t>10.3.1.4</a:t>
            </a:r>
            <a:r>
              <a:rPr lang="en-US" baseline="0" dirty="0" smtClean="0"/>
              <a:t> </a:t>
            </a:r>
            <a:r>
              <a:rPr lang="en-US" dirty="0" smtClean="0"/>
              <a:t>– </a:t>
            </a:r>
            <a:r>
              <a:rPr lang="fr-FR" dirty="0" err="1" smtClean="0"/>
              <a:t>Packet</a:t>
            </a:r>
            <a:r>
              <a:rPr lang="fr-FR" dirty="0" smtClean="0"/>
              <a:t> Tracer </a:t>
            </a:r>
            <a:r>
              <a:rPr lang="fr-FR" dirty="0" err="1" smtClean="0"/>
              <a:t>Multiuser</a:t>
            </a:r>
            <a:r>
              <a:rPr lang="fr-FR" dirty="0" smtClean="0"/>
              <a:t> - </a:t>
            </a:r>
            <a:r>
              <a:rPr lang="fr-FR" dirty="0" err="1" smtClean="0"/>
              <a:t>Implement</a:t>
            </a:r>
            <a:r>
              <a:rPr lang="fr-FR" dirty="0" smtClean="0"/>
              <a:t>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1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10.3 – Summary</a:t>
            </a:r>
          </a:p>
          <a:p>
            <a:r>
              <a:rPr lang="en-US" dirty="0" smtClean="0"/>
              <a:t>10.3.1 – Conclusion</a:t>
            </a:r>
          </a:p>
          <a:p>
            <a:r>
              <a:rPr lang="en-US" dirty="0" smtClean="0"/>
              <a:t>10.3.1.4</a:t>
            </a:r>
            <a:r>
              <a:rPr lang="en-US" baseline="0" dirty="0" smtClean="0"/>
              <a:t> </a:t>
            </a:r>
            <a:r>
              <a:rPr lang="en-US" dirty="0" smtClean="0"/>
              <a:t>– </a:t>
            </a:r>
            <a:r>
              <a:rPr lang="fr-FR" dirty="0" smtClean="0"/>
              <a:t>Chapter 10: Application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369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Terms</a:t>
            </a:r>
            <a:r>
              <a:rPr lang="en-US" baseline="0" dirty="0" smtClean="0"/>
              <a:t> </a:t>
            </a:r>
            <a:r>
              <a:rPr lang="en-US" baseline="0" smtClean="0"/>
              <a:t>and 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6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10.1 – Application Layer Protocols</a:t>
            </a:r>
          </a:p>
          <a:p>
            <a:r>
              <a:rPr lang="en-US" dirty="0" smtClean="0"/>
              <a:t>10.1.1 – Application, Presentation, and Session</a:t>
            </a:r>
          </a:p>
          <a:p>
            <a:r>
              <a:rPr lang="en-US" dirty="0" smtClean="0"/>
              <a:t>10.1.1.1– Application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10.1 – Application Layer Protocols</a:t>
            </a:r>
          </a:p>
          <a:p>
            <a:r>
              <a:rPr lang="en-US" dirty="0" smtClean="0"/>
              <a:t>10.1.1 – Application, Presentation, and Session</a:t>
            </a:r>
          </a:p>
          <a:p>
            <a:r>
              <a:rPr lang="en-US" dirty="0" smtClean="0"/>
              <a:t>10.1.1.2– Presentation and Session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09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10.1 – Application Layer Protocols</a:t>
            </a:r>
          </a:p>
          <a:p>
            <a:r>
              <a:rPr lang="en-US" dirty="0" smtClean="0"/>
              <a:t>10.1.1 – Application, Presentation, and Session</a:t>
            </a:r>
          </a:p>
          <a:p>
            <a:r>
              <a:rPr lang="en-US" dirty="0" smtClean="0"/>
              <a:t>10.1.1.3– TCP/IP Application Layer Protocols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05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10.1 – Application Layer Protocols</a:t>
            </a:r>
          </a:p>
          <a:p>
            <a:r>
              <a:rPr lang="en-US" dirty="0" smtClean="0"/>
              <a:t>10.1.2 – How Application Protocols Interact with End-User Applications</a:t>
            </a:r>
          </a:p>
          <a:p>
            <a:r>
              <a:rPr lang="en-US" dirty="0" smtClean="0"/>
              <a:t>10.1.2.1– Client-Server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276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10.1 – Application Layer Protocols</a:t>
            </a:r>
          </a:p>
          <a:p>
            <a:r>
              <a:rPr lang="en-US" dirty="0" smtClean="0"/>
              <a:t>10.1.2 – How Application Protocols Interact with End-User Applications</a:t>
            </a:r>
          </a:p>
          <a:p>
            <a:r>
              <a:rPr lang="en-US" dirty="0" smtClean="0"/>
              <a:t>10.1.2.2– Peer-to-Peer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33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10.1 – Application Layer Protocols</a:t>
            </a:r>
          </a:p>
          <a:p>
            <a:r>
              <a:rPr lang="en-US" dirty="0" smtClean="0"/>
              <a:t>10.1.2 – How Application Protocols Interact with End-User Applications</a:t>
            </a:r>
          </a:p>
          <a:p>
            <a:r>
              <a:rPr lang="en-US" dirty="0" smtClean="0"/>
              <a:t>10.1.2.3</a:t>
            </a:r>
            <a:r>
              <a:rPr lang="en-US" baseline="0" dirty="0" smtClean="0"/>
              <a:t> </a:t>
            </a:r>
            <a:r>
              <a:rPr lang="en-US" dirty="0" smtClean="0"/>
              <a:t>– Peer-to-Peer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7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5" y="2300749"/>
            <a:ext cx="6511063" cy="904905"/>
          </a:xfrm>
        </p:spPr>
        <p:txBody>
          <a:bodyPr/>
          <a:lstStyle/>
          <a:p>
            <a:r>
              <a:rPr lang="en-US" dirty="0" smtClean="0"/>
              <a:t>Chapter 10: Application Layer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 smtClean="0"/>
              <a:t>Curriculum Title</a:t>
            </a:r>
            <a:endParaRPr lang="en-US" dirty="0"/>
          </a:p>
          <a:p>
            <a:r>
              <a:rPr lang="en-US" dirty="0" smtClean="0"/>
              <a:t>Introduction to Networks v6.0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How Application Protocols Interact with End-User Applications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Common P2P Applications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9516" y="856672"/>
            <a:ext cx="3838074" cy="4596329"/>
          </a:xfrm>
        </p:spPr>
        <p:txBody>
          <a:bodyPr/>
          <a:lstStyle/>
          <a:p>
            <a:r>
              <a:rPr lang="en-US" altLang="en-US" sz="1600" dirty="0"/>
              <a:t>Common P2P networks </a:t>
            </a:r>
            <a:r>
              <a:rPr lang="en-US" altLang="en-US" sz="1600" dirty="0" smtClean="0"/>
              <a:t>include:</a:t>
            </a:r>
          </a:p>
          <a:p>
            <a:pPr lvl="1"/>
            <a:r>
              <a:rPr lang="en-US" altLang="en-US" dirty="0" smtClean="0"/>
              <a:t>G2</a:t>
            </a:r>
          </a:p>
          <a:p>
            <a:pPr lvl="1"/>
            <a:r>
              <a:rPr lang="en-US" altLang="en-US" dirty="0" smtClean="0"/>
              <a:t>Bitcoin</a:t>
            </a:r>
          </a:p>
          <a:p>
            <a:pPr lvl="1"/>
            <a:r>
              <a:rPr lang="en-US" altLang="en-US" dirty="0" err="1" smtClean="0"/>
              <a:t>BitTorrent</a:t>
            </a:r>
            <a:endParaRPr lang="en-US" altLang="en-US" dirty="0" smtClean="0"/>
          </a:p>
          <a:p>
            <a:pPr lvl="1"/>
            <a:r>
              <a:rPr lang="en-US" altLang="en-US" dirty="0" err="1" smtClean="0"/>
              <a:t>eDonkey</a:t>
            </a:r>
            <a:endParaRPr lang="en-US" altLang="en-US" dirty="0" smtClean="0"/>
          </a:p>
          <a:p>
            <a:r>
              <a:rPr lang="en-US" altLang="en-US" sz="1600" dirty="0"/>
              <a:t>Some P2P applications are based on the Gnutella protocol, where each user shares whole files with other </a:t>
            </a:r>
            <a:r>
              <a:rPr lang="en-US" altLang="en-US" sz="1600" dirty="0" smtClean="0"/>
              <a:t>users.</a:t>
            </a:r>
          </a:p>
          <a:p>
            <a:r>
              <a:rPr lang="en-US" altLang="en-US" sz="1600" dirty="0"/>
              <a:t>Many P2P applications allow users to share pieces of many files with each other at the same </a:t>
            </a:r>
            <a:r>
              <a:rPr lang="en-US" altLang="en-US" sz="1600" dirty="0" smtClean="0"/>
              <a:t>time</a:t>
            </a:r>
            <a:r>
              <a:rPr lang="en-US" altLang="en-US" sz="1600" dirty="0"/>
              <a:t> </a:t>
            </a:r>
            <a:r>
              <a:rPr lang="en-US" altLang="en-US" sz="1600" dirty="0" smtClean="0"/>
              <a:t>–this is </a:t>
            </a:r>
            <a:r>
              <a:rPr lang="en-US" altLang="en-US" sz="1600" dirty="0" err="1" smtClean="0"/>
              <a:t>BitTorrent</a:t>
            </a:r>
            <a:r>
              <a:rPr lang="en-US" altLang="en-US" sz="1600" dirty="0" smtClean="0"/>
              <a:t> technology.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446" y="1094874"/>
            <a:ext cx="4827660" cy="304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425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How Application Protocols Interact with End-User Applications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Researching Peer-to-Peer File Sharing</a:t>
            </a:r>
          </a:p>
        </p:txBody>
      </p:sp>
      <p:pic>
        <p:nvPicPr>
          <p:cNvPr id="4" name="Content Placeholder 3" descr="10.1.2.5 Lab - Researching Peer-to-Peer File Sharing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0791" y="974558"/>
            <a:ext cx="4226104" cy="3801979"/>
          </a:xfrm>
        </p:spPr>
      </p:pic>
      <p:sp>
        <p:nvSpPr>
          <p:cNvPr id="5" name="Rectangle 4"/>
          <p:cNvSpPr/>
          <p:nvPr/>
        </p:nvSpPr>
        <p:spPr>
          <a:xfrm>
            <a:off x="2189747" y="962526"/>
            <a:ext cx="4271211" cy="3874169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6445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402722" cy="2032328"/>
          </a:xfrm>
        </p:spPr>
        <p:txBody>
          <a:bodyPr/>
          <a:lstStyle/>
          <a:p>
            <a:r>
              <a:rPr lang="en-US" dirty="0" smtClean="0"/>
              <a:t>10.2 Well-Known Application Layer Protocols and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91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Web and Email </a:t>
            </a:r>
            <a:r>
              <a:rPr lang="en-US" altLang="en-US" sz="1600" dirty="0" smtClean="0"/>
              <a:t>Protocols</a:t>
            </a:r>
            <a:br>
              <a:rPr lang="en-US" altLang="en-US" sz="1600" dirty="0" smtClean="0"/>
            </a:br>
            <a:r>
              <a:rPr lang="en-US" altLang="en-US" dirty="0"/>
              <a:t>Hypertext Transfer Protocol and Hypertext Markup Language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4821" y="856672"/>
            <a:ext cx="4102769" cy="3270159"/>
          </a:xfrm>
        </p:spPr>
        <p:txBody>
          <a:bodyPr/>
          <a:lstStyle/>
          <a:p>
            <a:r>
              <a:rPr lang="en-US" altLang="en-US" sz="1600" dirty="0"/>
              <a:t>When a web address or uniform resource locator (URL) is typed into a web browser, the web browser establishes a connection to the web service running on the </a:t>
            </a:r>
            <a:r>
              <a:rPr lang="en-US" altLang="en-US" sz="1600" dirty="0" smtClean="0"/>
              <a:t>server, </a:t>
            </a:r>
            <a:r>
              <a:rPr lang="en-US" altLang="en-US" sz="1600" dirty="0"/>
              <a:t>using the HTTP </a:t>
            </a:r>
            <a:r>
              <a:rPr lang="en-US" altLang="en-US" sz="1600" dirty="0" smtClean="0"/>
              <a:t>protocol.</a:t>
            </a:r>
          </a:p>
          <a:p>
            <a:endParaRPr lang="en-US" altLang="en-US" sz="1600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995" y="1034715"/>
            <a:ext cx="4391526" cy="1022684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995" y="2372652"/>
            <a:ext cx="3225285" cy="2324606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5452" y="2503782"/>
            <a:ext cx="3392905" cy="21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21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Web </a:t>
            </a:r>
            <a:r>
              <a:rPr lang="en-US" altLang="en-US" sz="1600" dirty="0"/>
              <a:t>and Email </a:t>
            </a:r>
            <a:r>
              <a:rPr lang="en-US" altLang="en-US" sz="1600" dirty="0" smtClean="0"/>
              <a:t>Protocols</a:t>
            </a:r>
            <a:br>
              <a:rPr lang="en-US" altLang="en-US" sz="1600" dirty="0" smtClean="0"/>
            </a:br>
            <a:r>
              <a:rPr lang="en-US" altLang="en-US" dirty="0"/>
              <a:t>HTTP and HTTPS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16827"/>
            <a:ext cx="4415589" cy="3270159"/>
          </a:xfrm>
        </p:spPr>
        <p:txBody>
          <a:bodyPr/>
          <a:lstStyle/>
          <a:p>
            <a:r>
              <a:rPr lang="pt-BR" altLang="en-US" sz="1800" dirty="0"/>
              <a:t>HTTP is a request/response protocol</a:t>
            </a:r>
            <a:r>
              <a:rPr lang="pt-BR" altLang="en-US" sz="1800" dirty="0" smtClean="0"/>
              <a:t>.</a:t>
            </a:r>
          </a:p>
          <a:p>
            <a:r>
              <a:rPr lang="pt-BR" altLang="en-US" sz="1800" dirty="0" smtClean="0"/>
              <a:t>Three common HTTP message types are:</a:t>
            </a:r>
          </a:p>
          <a:p>
            <a:pPr lvl="1"/>
            <a:r>
              <a:rPr lang="en-US" altLang="en-US" sz="1600" dirty="0"/>
              <a:t>GET - A client request for data</a:t>
            </a:r>
            <a:r>
              <a:rPr lang="en-US" altLang="en-US" sz="1600" dirty="0" smtClean="0"/>
              <a:t>.</a:t>
            </a:r>
          </a:p>
          <a:p>
            <a:pPr lvl="1"/>
            <a:r>
              <a:rPr lang="en-US" altLang="en-US" sz="1600" dirty="0"/>
              <a:t>POST - Uploads data files to the web </a:t>
            </a:r>
            <a:r>
              <a:rPr lang="en-US" altLang="en-US" sz="1600" dirty="0" smtClean="0"/>
              <a:t>server.</a:t>
            </a:r>
          </a:p>
          <a:p>
            <a:pPr lvl="1"/>
            <a:r>
              <a:rPr lang="en-US" altLang="en-US" sz="1600" dirty="0"/>
              <a:t>PUT - Uploads resources or content to the web </a:t>
            </a:r>
            <a:r>
              <a:rPr lang="en-US" altLang="en-US" sz="1600" dirty="0" smtClean="0"/>
              <a:t>server</a:t>
            </a:r>
            <a:r>
              <a:rPr lang="en-US" altLang="en-US" dirty="0" smtClean="0"/>
              <a:t>.</a:t>
            </a:r>
          </a:p>
          <a:p>
            <a:r>
              <a:rPr lang="en-US" altLang="en-US" sz="1800" dirty="0"/>
              <a:t>HTTP Secure (HTTPS) </a:t>
            </a:r>
            <a:r>
              <a:rPr lang="en-US" altLang="en-US" sz="1800" dirty="0" smtClean="0"/>
              <a:t>protocol uses encryption and authentication to secure data.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336" y="916827"/>
            <a:ext cx="4710698" cy="30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031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Web </a:t>
            </a:r>
            <a:r>
              <a:rPr lang="en-US" altLang="en-US" sz="1600" dirty="0"/>
              <a:t>and Email </a:t>
            </a:r>
            <a:r>
              <a:rPr lang="en-US" altLang="en-US" sz="1600" dirty="0" smtClean="0"/>
              <a:t>Protocols</a:t>
            </a:r>
            <a:br>
              <a:rPr lang="en-US" altLang="en-US" sz="1600" dirty="0" smtClean="0"/>
            </a:br>
            <a:r>
              <a:rPr lang="en-US" altLang="en-US" dirty="0"/>
              <a:t>Email Protocols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58491" y="755618"/>
            <a:ext cx="4415589" cy="3703296"/>
          </a:xfrm>
        </p:spPr>
        <p:txBody>
          <a:bodyPr/>
          <a:lstStyle/>
          <a:p>
            <a:r>
              <a:rPr lang="en-US" altLang="en-US" sz="1800" dirty="0" smtClean="0"/>
              <a:t>Email </a:t>
            </a:r>
            <a:r>
              <a:rPr lang="en-US" altLang="en-US" sz="1800" dirty="0"/>
              <a:t>clients communicate with mail servers to send and receive </a:t>
            </a:r>
            <a:r>
              <a:rPr lang="en-US" altLang="en-US" sz="1800" dirty="0" smtClean="0"/>
              <a:t>email.</a:t>
            </a:r>
          </a:p>
          <a:p>
            <a:r>
              <a:rPr lang="en-US" altLang="en-US" sz="1800" dirty="0"/>
              <a:t>Mail servers communicate with other mail servers to transport messages from one domain to another</a:t>
            </a:r>
            <a:r>
              <a:rPr lang="en-US" altLang="en-US" sz="1800" dirty="0" smtClean="0"/>
              <a:t>.</a:t>
            </a:r>
          </a:p>
          <a:p>
            <a:r>
              <a:rPr lang="en-US" altLang="en-US" sz="1800" dirty="0" smtClean="0"/>
              <a:t>Three protocols for email:</a:t>
            </a:r>
          </a:p>
          <a:p>
            <a:pPr lvl="1"/>
            <a:r>
              <a:rPr lang="pt-BR" altLang="en-US" sz="1700" dirty="0"/>
              <a:t>Simple Mail Transfer Protocol (SMTP</a:t>
            </a:r>
            <a:r>
              <a:rPr lang="pt-BR" altLang="en-US" sz="1700" dirty="0" smtClean="0"/>
              <a:t>) to send email.</a:t>
            </a:r>
          </a:p>
          <a:p>
            <a:pPr lvl="1"/>
            <a:r>
              <a:rPr lang="pt-BR" altLang="en-US" sz="1700" dirty="0"/>
              <a:t>Post Office Protocol (POP</a:t>
            </a:r>
            <a:r>
              <a:rPr lang="pt-BR" altLang="en-US" sz="1700" dirty="0" smtClean="0"/>
              <a:t>) to retrieve email.</a:t>
            </a:r>
          </a:p>
          <a:p>
            <a:pPr lvl="1"/>
            <a:r>
              <a:rPr lang="pt-BR" altLang="en-US" sz="1700" dirty="0" smtClean="0"/>
              <a:t>Internet Message Access Protocol (IMAP) to retrieve email.</a:t>
            </a:r>
          </a:p>
          <a:p>
            <a:pPr lvl="1"/>
            <a:endParaRPr lang="en-US" altLang="en-US" sz="1700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377" y="861472"/>
            <a:ext cx="4523874" cy="35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491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Web </a:t>
            </a:r>
            <a:r>
              <a:rPr lang="en-US" altLang="en-US" sz="1600" dirty="0"/>
              <a:t>and Email </a:t>
            </a:r>
            <a:r>
              <a:rPr lang="en-US" altLang="en-US" sz="1600" dirty="0" smtClean="0"/>
              <a:t>Protocols</a:t>
            </a:r>
            <a:br>
              <a:rPr lang="en-US" altLang="en-US" sz="1600" dirty="0" smtClean="0"/>
            </a:br>
            <a:r>
              <a:rPr lang="en-US" altLang="en-US" dirty="0"/>
              <a:t>SMTP Operation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412" y="972187"/>
            <a:ext cx="3448318" cy="3579324"/>
          </a:xfrm>
        </p:spPr>
        <p:txBody>
          <a:bodyPr/>
          <a:lstStyle/>
          <a:p>
            <a:r>
              <a:rPr lang="en-US" altLang="en-US" sz="1800" dirty="0" smtClean="0"/>
              <a:t>SMTP is used to send email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4729" y="567914"/>
            <a:ext cx="4552682" cy="398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71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Web </a:t>
            </a:r>
            <a:r>
              <a:rPr lang="en-US" altLang="en-US" sz="1600" dirty="0"/>
              <a:t>and Email </a:t>
            </a:r>
            <a:r>
              <a:rPr lang="en-US" altLang="en-US" sz="1600" dirty="0" smtClean="0"/>
              <a:t>Protocols</a:t>
            </a:r>
            <a:br>
              <a:rPr lang="en-US" altLang="en-US" sz="1600" dirty="0" smtClean="0"/>
            </a:br>
            <a:r>
              <a:rPr lang="en-US" altLang="en-US" dirty="0" smtClean="0"/>
              <a:t>POP </a:t>
            </a:r>
            <a:r>
              <a:rPr lang="en-US" altLang="en-US" dirty="0"/>
              <a:t>Operation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7505" y="856672"/>
            <a:ext cx="3236495" cy="3989625"/>
          </a:xfrm>
        </p:spPr>
        <p:txBody>
          <a:bodyPr/>
          <a:lstStyle/>
          <a:p>
            <a:r>
              <a:rPr lang="en-US" altLang="en-US" sz="1800" dirty="0"/>
              <a:t>POP is used </a:t>
            </a:r>
            <a:r>
              <a:rPr lang="en-US" altLang="en-US" sz="1800" dirty="0" smtClean="0"/>
              <a:t>to </a:t>
            </a:r>
            <a:r>
              <a:rPr lang="en-US" altLang="en-US" sz="1800" dirty="0"/>
              <a:t>retrieve </a:t>
            </a:r>
            <a:r>
              <a:rPr lang="en-US" altLang="en-US" sz="1800" dirty="0" smtClean="0"/>
              <a:t>email </a:t>
            </a:r>
            <a:r>
              <a:rPr lang="en-US" altLang="en-US" sz="1800" dirty="0"/>
              <a:t>from a mail </a:t>
            </a:r>
            <a:r>
              <a:rPr lang="en-US" altLang="en-US" sz="1800" dirty="0" smtClean="0"/>
              <a:t>server.</a:t>
            </a:r>
          </a:p>
          <a:p>
            <a:r>
              <a:rPr lang="en-US" altLang="en-US" sz="1800" dirty="0" smtClean="0"/>
              <a:t>Email </a:t>
            </a:r>
            <a:r>
              <a:rPr lang="en-US" altLang="en-US" sz="1800" dirty="0"/>
              <a:t>is downloaded from the server to the client and then deleted on the server.</a:t>
            </a:r>
            <a:endParaRPr lang="en-US" altLang="en-US" sz="1800" dirty="0" smtClean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411" y="924058"/>
            <a:ext cx="5568258" cy="33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363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Web </a:t>
            </a:r>
            <a:r>
              <a:rPr lang="en-US" altLang="en-US" sz="1600" dirty="0"/>
              <a:t>and Email </a:t>
            </a:r>
            <a:r>
              <a:rPr lang="en-US" altLang="en-US" sz="1600" dirty="0" smtClean="0"/>
              <a:t>Protocols</a:t>
            </a:r>
            <a:br>
              <a:rPr lang="en-US" altLang="en-US" sz="1600" dirty="0" smtClean="0"/>
            </a:br>
            <a:r>
              <a:rPr lang="en-US" altLang="en-US" dirty="0"/>
              <a:t>IMAP Operation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7505" y="856672"/>
            <a:ext cx="3236495" cy="3989625"/>
          </a:xfrm>
        </p:spPr>
        <p:txBody>
          <a:bodyPr/>
          <a:lstStyle/>
          <a:p>
            <a:r>
              <a:rPr lang="en-US" altLang="en-US" sz="1800" dirty="0" smtClean="0"/>
              <a:t>IMAP </a:t>
            </a:r>
            <a:r>
              <a:rPr lang="en-US" altLang="en-US" sz="1800" dirty="0"/>
              <a:t>is used </a:t>
            </a:r>
            <a:r>
              <a:rPr lang="en-US" altLang="en-US" sz="1800" dirty="0" smtClean="0"/>
              <a:t>to </a:t>
            </a:r>
            <a:r>
              <a:rPr lang="en-US" altLang="en-US" sz="1800" dirty="0"/>
              <a:t>retrieve mail from a mail </a:t>
            </a:r>
            <a:r>
              <a:rPr lang="en-US" altLang="en-US" sz="1800" dirty="0" smtClean="0"/>
              <a:t>server.</a:t>
            </a:r>
          </a:p>
          <a:p>
            <a:r>
              <a:rPr lang="en-US" altLang="en-US" sz="1800" dirty="0" smtClean="0"/>
              <a:t>Copies of messages are downloaded </a:t>
            </a:r>
            <a:r>
              <a:rPr lang="en-US" altLang="en-US" sz="1800" dirty="0"/>
              <a:t>from the server to the client and </a:t>
            </a:r>
            <a:r>
              <a:rPr lang="en-US" altLang="en-US" sz="1800" dirty="0" smtClean="0"/>
              <a:t>the original messages are stored on the server.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790" y="856672"/>
            <a:ext cx="5017168" cy="37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441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Web </a:t>
            </a:r>
            <a:r>
              <a:rPr lang="en-US" altLang="en-US" sz="1600" dirty="0"/>
              <a:t>and Email </a:t>
            </a:r>
            <a:r>
              <a:rPr lang="en-US" altLang="en-US" sz="1600" dirty="0" smtClean="0"/>
              <a:t>Protocols</a:t>
            </a:r>
            <a:br>
              <a:rPr lang="en-US" altLang="en-US" sz="1600" dirty="0" smtClean="0"/>
            </a:br>
            <a:r>
              <a:rPr lang="en-US" altLang="en-US" dirty="0"/>
              <a:t>Packet Tracer – Web and Email</a:t>
            </a:r>
            <a:endParaRPr lang="en-US" altLang="en-US" dirty="0" smtClean="0"/>
          </a:p>
        </p:txBody>
      </p:sp>
      <p:pic>
        <p:nvPicPr>
          <p:cNvPr id="3" name="Picture 2" descr="10.2.1.7 Packet Tracer - Web and Email.pdf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1210" y="1010653"/>
            <a:ext cx="4236001" cy="39343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98032" y="1010653"/>
            <a:ext cx="4271210" cy="397042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85667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10.1 Application Layer Protocols</a:t>
            </a:r>
            <a:endParaRPr lang="en-CA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Explain </a:t>
            </a:r>
            <a:r>
              <a:rPr lang="en-US" sz="1600" dirty="0"/>
              <a:t>the operation of the application layer in providing support to end-user applications.</a:t>
            </a:r>
            <a:endParaRPr lang="en-US" sz="1600" dirty="0" smtClean="0"/>
          </a:p>
          <a:p>
            <a:pPr marL="499268" lvl="2" indent="-171450"/>
            <a:r>
              <a:rPr lang="en-US" sz="1400" dirty="0" smtClean="0"/>
              <a:t> </a:t>
            </a:r>
            <a:r>
              <a:rPr lang="en-US" sz="1400" dirty="0"/>
              <a:t>Explain how the functions of the application layer, session layer, and presentation layer work together to provide network services to end user applications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 smtClean="0"/>
              <a:t>Explain </a:t>
            </a:r>
            <a:r>
              <a:rPr lang="en-US" sz="1400" dirty="0"/>
              <a:t>how common application layer protocols interact with end user applications.</a:t>
            </a:r>
          </a:p>
          <a:p>
            <a:pPr marL="286941" indent="-285750"/>
            <a:r>
              <a:rPr lang="en-CA" dirty="0" smtClean="0"/>
              <a:t>10.2 Well-Known Application Protocols and Services</a:t>
            </a:r>
            <a:endParaRPr lang="en-CA" dirty="0"/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 smtClean="0"/>
              <a:t>Explain </a:t>
            </a:r>
            <a:r>
              <a:rPr lang="en-US" sz="1600" dirty="0"/>
              <a:t>how well-known TCP/IP application layer protocols operate.</a:t>
            </a:r>
          </a:p>
          <a:p>
            <a:pPr marL="499268" lvl="2" indent="-171450"/>
            <a:r>
              <a:rPr lang="en-US" sz="1150" dirty="0" smtClean="0"/>
              <a:t> </a:t>
            </a:r>
            <a:r>
              <a:rPr lang="en-US" sz="1400" dirty="0"/>
              <a:t>Explain how web and email protocols operate.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 smtClean="0"/>
              <a:t>Explain </a:t>
            </a:r>
            <a:r>
              <a:rPr lang="en-US" sz="1400" dirty="0"/>
              <a:t>how DNS and </a:t>
            </a:r>
            <a:r>
              <a:rPr lang="en-US" sz="1400" dirty="0" smtClean="0"/>
              <a:t>DHCP </a:t>
            </a:r>
            <a:r>
              <a:rPr lang="en-US" sz="1400" dirty="0"/>
              <a:t>operate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file transfer protocols operate</a:t>
            </a:r>
            <a:r>
              <a:rPr lang="en-US" sz="1400" dirty="0" smtClean="0"/>
              <a:t>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endParaRPr lang="en-US" sz="115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Chapter 10 -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 Addressing </a:t>
            </a:r>
            <a:r>
              <a:rPr lang="en-US" altLang="en-US" sz="1600" dirty="0" smtClean="0"/>
              <a:t>Services</a:t>
            </a:r>
            <a:br>
              <a:rPr lang="en-US" altLang="en-US" sz="1600" dirty="0" smtClean="0"/>
            </a:br>
            <a:r>
              <a:rPr lang="en-US" altLang="en-US" dirty="0" smtClean="0"/>
              <a:t>Domain Name Service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284" y="883165"/>
            <a:ext cx="3236495" cy="3989625"/>
          </a:xfrm>
        </p:spPr>
        <p:txBody>
          <a:bodyPr/>
          <a:lstStyle/>
          <a:p>
            <a:r>
              <a:rPr lang="en-US" altLang="en-US" sz="1800" dirty="0"/>
              <a:t>Domain names </a:t>
            </a:r>
            <a:r>
              <a:rPr lang="en-US" altLang="en-US" sz="1800" dirty="0" smtClean="0"/>
              <a:t>convert </a:t>
            </a:r>
            <a:r>
              <a:rPr lang="en-US" altLang="en-US" sz="1800" dirty="0"/>
              <a:t>the numeric address into a simple, recognizable </a:t>
            </a:r>
            <a:r>
              <a:rPr lang="en-US" altLang="en-US" sz="1800" dirty="0" smtClean="0"/>
              <a:t>name.</a:t>
            </a:r>
          </a:p>
          <a:p>
            <a:r>
              <a:rPr lang="en-US" altLang="en-US" sz="1800" dirty="0" smtClean="0"/>
              <a:t>The DNS </a:t>
            </a:r>
            <a:r>
              <a:rPr lang="en-US" altLang="en-US" sz="1800" dirty="0"/>
              <a:t>protocol defines an automated service that matches resource names with the required numeric network address.</a:t>
            </a:r>
            <a:endParaRPr lang="en-US" altLang="en-US" sz="1800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2905" y="883165"/>
            <a:ext cx="5606716" cy="309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397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 Addressing </a:t>
            </a:r>
            <a:r>
              <a:rPr lang="en-US" altLang="en-US" sz="1600" dirty="0" smtClean="0"/>
              <a:t>Services</a:t>
            </a:r>
            <a:br>
              <a:rPr lang="en-US" altLang="en-US" sz="1600" dirty="0" smtClean="0"/>
            </a:br>
            <a:r>
              <a:rPr lang="en-US" altLang="en-US" dirty="0"/>
              <a:t>DNS Message Format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4663" y="856672"/>
            <a:ext cx="4150895" cy="3989625"/>
          </a:xfrm>
        </p:spPr>
        <p:txBody>
          <a:bodyPr/>
          <a:lstStyle/>
          <a:p>
            <a:r>
              <a:rPr lang="en-US" altLang="en-US" sz="1800" dirty="0"/>
              <a:t>When a client makes a query, the server’s DNS process first looks at its own records to resolve the name</a:t>
            </a:r>
            <a:r>
              <a:rPr lang="en-US" altLang="en-US" sz="1800" dirty="0" smtClean="0"/>
              <a:t>.</a:t>
            </a:r>
          </a:p>
          <a:p>
            <a:r>
              <a:rPr lang="en-US" altLang="en-US" sz="1800" dirty="0"/>
              <a:t>If </a:t>
            </a:r>
            <a:r>
              <a:rPr lang="en-US" altLang="en-US" sz="1800" dirty="0" smtClean="0"/>
              <a:t>unable </a:t>
            </a:r>
            <a:r>
              <a:rPr lang="en-US" altLang="en-US" sz="1800" dirty="0"/>
              <a:t>to </a:t>
            </a:r>
            <a:r>
              <a:rPr lang="en-US" altLang="en-US" sz="1800" dirty="0" smtClean="0"/>
              <a:t>resolve, it </a:t>
            </a:r>
            <a:r>
              <a:rPr lang="en-US" altLang="en-US" sz="1800" dirty="0"/>
              <a:t>contacts other servers to resolve the name</a:t>
            </a:r>
            <a:r>
              <a:rPr lang="en-US" altLang="en-US" sz="1800" dirty="0" smtClean="0"/>
              <a:t>.</a:t>
            </a:r>
          </a:p>
          <a:p>
            <a:r>
              <a:rPr lang="en-US" altLang="en-US" sz="1800" dirty="0" smtClean="0"/>
              <a:t>The </a:t>
            </a:r>
            <a:r>
              <a:rPr lang="en-US" altLang="en-US" sz="1800" dirty="0"/>
              <a:t>server temporarily stores the numbered address in the event that the same name is requested again. </a:t>
            </a:r>
            <a:endParaRPr lang="en-US" altLang="en-US" sz="1800" dirty="0" smtClean="0"/>
          </a:p>
          <a:p>
            <a:r>
              <a:rPr lang="en-US" altLang="en-US" sz="1800" dirty="0"/>
              <a:t>The </a:t>
            </a:r>
            <a:r>
              <a:rPr lang="en-US" altLang="en-US" sz="1800" b="1" dirty="0"/>
              <a:t>ipconfig /</a:t>
            </a:r>
            <a:r>
              <a:rPr lang="en-US" altLang="en-US" sz="1800" b="1" dirty="0" err="1"/>
              <a:t>displaydns</a:t>
            </a:r>
            <a:r>
              <a:rPr lang="en-US" altLang="en-US" sz="1800" b="1" dirty="0"/>
              <a:t> </a:t>
            </a:r>
            <a:r>
              <a:rPr lang="en-US" altLang="en-US" sz="1800" dirty="0"/>
              <a:t>command displays all of the cached DNS </a:t>
            </a:r>
            <a:r>
              <a:rPr lang="en-US" altLang="en-US" sz="1800" dirty="0" smtClean="0"/>
              <a:t>entries on a Windows PC.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144" y="856672"/>
            <a:ext cx="47305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0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 Addressing </a:t>
            </a:r>
            <a:r>
              <a:rPr lang="en-US" altLang="en-US" sz="1600" dirty="0" smtClean="0"/>
              <a:t>Services</a:t>
            </a:r>
            <a:br>
              <a:rPr lang="en-US" altLang="en-US" sz="1600" dirty="0" smtClean="0"/>
            </a:br>
            <a:r>
              <a:rPr lang="en-US" altLang="en-US" dirty="0"/>
              <a:t>DNS </a:t>
            </a:r>
            <a:r>
              <a:rPr lang="en-US" altLang="en-US" dirty="0" smtClean="0"/>
              <a:t>Hierarchy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4663" y="856672"/>
            <a:ext cx="4150895" cy="3989625"/>
          </a:xfrm>
        </p:spPr>
        <p:txBody>
          <a:bodyPr/>
          <a:lstStyle/>
          <a:p>
            <a:pPr marL="0" indent="0">
              <a:buNone/>
            </a:pPr>
            <a:endParaRPr lang="en-US" altLang="en-US" sz="1800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8326" y="839782"/>
            <a:ext cx="5727031" cy="41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90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 Addressing </a:t>
            </a:r>
            <a:r>
              <a:rPr lang="en-US" altLang="en-US" sz="1600" dirty="0" smtClean="0"/>
              <a:t>Services</a:t>
            </a:r>
            <a:br>
              <a:rPr lang="en-US" altLang="en-US" sz="1600" dirty="0" smtClean="0"/>
            </a:br>
            <a:r>
              <a:rPr lang="en-US" altLang="en-US" dirty="0"/>
              <a:t>The nslookup Command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4663" y="856672"/>
            <a:ext cx="4150895" cy="3989625"/>
          </a:xfrm>
        </p:spPr>
        <p:txBody>
          <a:bodyPr/>
          <a:lstStyle/>
          <a:p>
            <a:r>
              <a:rPr lang="en-US" altLang="en-US" sz="1800" b="1" dirty="0" err="1" smtClean="0"/>
              <a:t>Nslookup</a:t>
            </a:r>
            <a:r>
              <a:rPr lang="en-US" altLang="en-US" sz="1800" b="1" dirty="0" smtClean="0"/>
              <a:t> </a:t>
            </a:r>
            <a:r>
              <a:rPr lang="en-US" altLang="en-US" sz="1800" dirty="0" smtClean="0"/>
              <a:t>- a utility that allows a </a:t>
            </a:r>
            <a:r>
              <a:rPr lang="en-US" altLang="en-US" sz="1800" dirty="0"/>
              <a:t>user to manually query the name servers to resolve a given </a:t>
            </a:r>
            <a:r>
              <a:rPr lang="en-US" altLang="en-US" sz="1800" dirty="0" smtClean="0"/>
              <a:t>host.</a:t>
            </a:r>
          </a:p>
          <a:p>
            <a:pPr lvl="1"/>
            <a:r>
              <a:rPr lang="en-US" altLang="en-US" sz="1600" dirty="0" smtClean="0"/>
              <a:t>Can </a:t>
            </a:r>
            <a:r>
              <a:rPr lang="en-US" altLang="en-US" sz="1600" dirty="0"/>
              <a:t>also be used to troubleshoot name resolution issues and to verify the current status of the name servers. </a:t>
            </a:r>
            <a:endParaRPr lang="en-US" altLang="en-US" sz="1600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153" y="1046748"/>
            <a:ext cx="3946358" cy="32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41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 Addressing </a:t>
            </a:r>
            <a:r>
              <a:rPr lang="en-US" altLang="en-US" sz="1600" dirty="0" smtClean="0"/>
              <a:t>Services</a:t>
            </a:r>
            <a:br>
              <a:rPr lang="en-US" altLang="en-US" sz="1600" dirty="0" smtClean="0"/>
            </a:br>
            <a:r>
              <a:rPr lang="en-US" altLang="en-US" dirty="0"/>
              <a:t>Dynamic Host Configuration Protocol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64956"/>
            <a:ext cx="4150895" cy="3989625"/>
          </a:xfrm>
        </p:spPr>
        <p:txBody>
          <a:bodyPr/>
          <a:lstStyle/>
          <a:p>
            <a:r>
              <a:rPr lang="en-US" altLang="en-US" sz="1600" dirty="0"/>
              <a:t>The Dynamic Host Configuration Protocol (DHCP) for IPv4 automates the assignment of IPv4 addresses, subnet masks, gateways, and other </a:t>
            </a:r>
            <a:r>
              <a:rPr lang="en-US" altLang="en-US" sz="1600" dirty="0" smtClean="0"/>
              <a:t>parameters.</a:t>
            </a:r>
            <a:endParaRPr lang="en-US" altLang="en-US" sz="1600" dirty="0"/>
          </a:p>
          <a:p>
            <a:r>
              <a:rPr lang="en-US" altLang="en-US" sz="1600" dirty="0"/>
              <a:t>DHCP-distributed addresses are leased for a set period of </a:t>
            </a:r>
            <a:r>
              <a:rPr lang="en-US" altLang="en-US" sz="1600" dirty="0" smtClean="0"/>
              <a:t>time, then returned to pool for reuse.</a:t>
            </a:r>
          </a:p>
          <a:p>
            <a:r>
              <a:rPr lang="en-US" altLang="en-US" sz="1600" dirty="0"/>
              <a:t>DHCP is </a:t>
            </a:r>
            <a:r>
              <a:rPr lang="en-US" altLang="en-US" sz="1600" dirty="0" smtClean="0"/>
              <a:t>usually employed for end </a:t>
            </a:r>
            <a:r>
              <a:rPr lang="en-US" altLang="en-US" sz="1600" dirty="0"/>
              <a:t>user devices. Static addressing is used for network devices, such as gateways, switches, servers, and printers</a:t>
            </a:r>
            <a:r>
              <a:rPr lang="en-US" altLang="en-US" sz="1600" dirty="0" smtClean="0"/>
              <a:t>.</a:t>
            </a:r>
          </a:p>
          <a:p>
            <a:r>
              <a:rPr lang="en-US" altLang="en-US" sz="1600" dirty="0"/>
              <a:t>DHCPv6 (DHCP for IPv6) provides similar services for IPv6 clients.</a:t>
            </a:r>
          </a:p>
          <a:p>
            <a:endParaRPr lang="en-US" altLang="en-US" sz="1700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0895" y="964955"/>
            <a:ext cx="4815614" cy="32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056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 Addressing </a:t>
            </a:r>
            <a:r>
              <a:rPr lang="en-US" altLang="en-US" sz="1600" dirty="0" smtClean="0"/>
              <a:t>Services</a:t>
            </a:r>
            <a:br>
              <a:rPr lang="en-US" altLang="en-US" sz="1600" dirty="0" smtClean="0"/>
            </a:br>
            <a:r>
              <a:rPr lang="en-US" altLang="en-US" dirty="0" smtClean="0"/>
              <a:t>DHCP Operation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853" y="856672"/>
            <a:ext cx="6147245" cy="420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01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 Addressing </a:t>
            </a:r>
            <a:r>
              <a:rPr lang="en-US" altLang="en-US" sz="1600" dirty="0" smtClean="0"/>
              <a:t>Services</a:t>
            </a:r>
            <a:br>
              <a:rPr lang="en-US" altLang="en-US" sz="1600" dirty="0" smtClean="0"/>
            </a:br>
            <a:r>
              <a:rPr lang="en-US" altLang="en-US" dirty="0"/>
              <a:t>Packet Tracer – DHCP and DNS Servers</a:t>
            </a:r>
            <a:endParaRPr lang="en-US" altLang="en-US" dirty="0" smtClean="0"/>
          </a:p>
        </p:txBody>
      </p:sp>
      <p:pic>
        <p:nvPicPr>
          <p:cNvPr id="2" name="Picture 1" descr="10.2.2.7 Packet Tracer - DNS and DHCP.pdf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5075" y="950495"/>
            <a:ext cx="3416968" cy="37658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5074" y="856672"/>
            <a:ext cx="3609473" cy="3859707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77601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 Addressing </a:t>
            </a:r>
            <a:r>
              <a:rPr lang="en-US" altLang="en-US" sz="1600" dirty="0" smtClean="0"/>
              <a:t>Services</a:t>
            </a:r>
            <a:br>
              <a:rPr lang="en-US" altLang="en-US" sz="1600" dirty="0" smtClean="0"/>
            </a:br>
            <a:r>
              <a:rPr lang="en-US" altLang="en-US" dirty="0"/>
              <a:t>Lab – Observing DNS </a:t>
            </a:r>
            <a:r>
              <a:rPr lang="en-US" altLang="en-US" dirty="0" smtClean="0"/>
              <a:t>Resolution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695074" y="856672"/>
            <a:ext cx="3308685" cy="396556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4" name="Picture 3" descr="10.2.2.8 Lab - Observing DNS Resolution.pdf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4096" y="880736"/>
            <a:ext cx="3279663" cy="400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904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File Sharing Services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File Transfer Protocol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83165"/>
            <a:ext cx="4150895" cy="3989625"/>
          </a:xfrm>
        </p:spPr>
        <p:txBody>
          <a:bodyPr/>
          <a:lstStyle/>
          <a:p>
            <a:r>
              <a:rPr lang="en-US" altLang="en-US" sz="1600" dirty="0"/>
              <a:t>FTP requires two connections between the client and the server, one for commands and replies, the other for the actual file transfer: </a:t>
            </a:r>
            <a:endParaRPr lang="en-US" altLang="en-US" sz="1600" dirty="0" smtClean="0"/>
          </a:p>
          <a:p>
            <a:pPr lvl="1"/>
            <a:r>
              <a:rPr lang="en-US" altLang="en-US" dirty="0"/>
              <a:t>The client establishes the first connection to the server for control traffic using TCP port </a:t>
            </a:r>
            <a:r>
              <a:rPr lang="en-US" altLang="en-US" dirty="0" smtClean="0"/>
              <a:t>21.</a:t>
            </a:r>
          </a:p>
          <a:p>
            <a:pPr lvl="1"/>
            <a:r>
              <a:rPr lang="en-US" altLang="en-US" dirty="0"/>
              <a:t>The client establishes the second connection to the server for the actual data transfer using TCP port 20.</a:t>
            </a:r>
            <a:endParaRPr lang="en-US" altLang="en-US" dirty="0" smtClean="0"/>
          </a:p>
          <a:p>
            <a:endParaRPr lang="en-US" altLang="en-US" sz="1700" dirty="0" smtClean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4642" y="883165"/>
            <a:ext cx="4998992" cy="330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348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File Sharing Services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Server Message Block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83165"/>
            <a:ext cx="4150895" cy="3989625"/>
          </a:xfrm>
        </p:spPr>
        <p:txBody>
          <a:bodyPr/>
          <a:lstStyle/>
          <a:p>
            <a:r>
              <a:rPr lang="en-US" altLang="en-US" sz="1800" dirty="0"/>
              <a:t>The Server Message Block (SMB) is a client/server file sharing </a:t>
            </a:r>
            <a:r>
              <a:rPr lang="en-US" altLang="en-US" sz="1800" dirty="0" smtClean="0"/>
              <a:t>protocol: </a:t>
            </a:r>
          </a:p>
          <a:p>
            <a:pPr lvl="1"/>
            <a:r>
              <a:rPr lang="en-US" altLang="en-US" sz="1600" dirty="0"/>
              <a:t>SMB file-sharing and print services have become the mainstay of Microsoft </a:t>
            </a:r>
            <a:r>
              <a:rPr lang="en-US" altLang="en-US" sz="1600" dirty="0" smtClean="0"/>
              <a:t>networking. </a:t>
            </a:r>
          </a:p>
          <a:p>
            <a:pPr lvl="1"/>
            <a:r>
              <a:rPr lang="en-US" altLang="en-US" sz="1600" dirty="0" smtClean="0"/>
              <a:t>Clients </a:t>
            </a:r>
            <a:r>
              <a:rPr lang="en-US" altLang="en-US" sz="1600" dirty="0"/>
              <a:t>establish a long-term connection to </a:t>
            </a:r>
            <a:r>
              <a:rPr lang="en-US" altLang="en-US" sz="1600" dirty="0" smtClean="0"/>
              <a:t>servers and can </a:t>
            </a:r>
            <a:r>
              <a:rPr lang="en-US" altLang="en-US" sz="1600" dirty="0"/>
              <a:t>access the resources on the server as if the resource is local to the client host. </a:t>
            </a:r>
            <a:endParaRPr lang="en-US" altLang="en-US" sz="1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332" y="918595"/>
            <a:ext cx="4945389" cy="348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163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10.1 Application Layer Protocols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File Sharing Services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Packet Tracer - FTP</a:t>
            </a:r>
            <a:endParaRPr lang="en-US" altLang="en-US" dirty="0" smtClean="0"/>
          </a:p>
        </p:txBody>
      </p:sp>
      <p:pic>
        <p:nvPicPr>
          <p:cNvPr id="2" name="Picture 1" descr="10.2.3.3 Packet Tracer - FTP.pdf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8852" y="768626"/>
            <a:ext cx="3326296" cy="36443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02226" y="728869"/>
            <a:ext cx="3339548" cy="373711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6505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File Sharing Services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Lab – Exploring FTP</a:t>
            </a:r>
            <a:endParaRPr lang="en-US" alt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902226" y="856672"/>
            <a:ext cx="3339548" cy="3737113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3" name="Picture 2" descr="10.2.3.4 Lab - Exploring FTP.pdf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5479" y="883166"/>
            <a:ext cx="3326295" cy="37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41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10.3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761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Conclusion</a:t>
            </a:r>
            <a:br>
              <a:rPr lang="en-US" altLang="en-US" sz="1600" dirty="0" smtClean="0"/>
            </a:br>
            <a:r>
              <a:rPr lang="en-US" altLang="en-US" dirty="0"/>
              <a:t>Packet Tracer - Explore a Network</a:t>
            </a:r>
            <a:endParaRPr lang="en-US" altLang="en-US" dirty="0" smtClean="0"/>
          </a:p>
        </p:txBody>
      </p:sp>
      <p:pic>
        <p:nvPicPr>
          <p:cNvPr id="3" name="Picture 2" descr="10.3.1.2 Packet Tracer - Explore a Network.pdf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8157" y="856672"/>
            <a:ext cx="3882887" cy="38431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78157" y="856672"/>
            <a:ext cx="3896139" cy="387435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9824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.3.1.3 Packet Tracer Multiuser - Tutorial.pdf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330" y="883176"/>
            <a:ext cx="3337848" cy="3900858"/>
          </a:xfrm>
          <a:prstGeom prst="rect">
            <a:avLst/>
          </a:prstGeom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Conclusion</a:t>
            </a:r>
            <a:br>
              <a:rPr lang="en-US" altLang="en-US" sz="1600" dirty="0" smtClean="0"/>
            </a:br>
            <a:r>
              <a:rPr lang="en-US" altLang="en-US" dirty="0"/>
              <a:t>Packet Tracer - Multiuser - Tutorial</a:t>
            </a:r>
            <a:endParaRPr lang="en-US" alt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776330" y="883176"/>
            <a:ext cx="3299792" cy="387435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17240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Conclusion</a:t>
            </a:r>
            <a:br>
              <a:rPr lang="en-US" altLang="en-US" sz="1600" dirty="0" smtClean="0"/>
            </a:br>
            <a:r>
              <a:rPr lang="fr-FR" altLang="en-US" dirty="0" err="1"/>
              <a:t>Packet</a:t>
            </a:r>
            <a:r>
              <a:rPr lang="fr-FR" altLang="en-US" dirty="0"/>
              <a:t> Tracer </a:t>
            </a:r>
            <a:r>
              <a:rPr lang="fr-FR" altLang="en-US" dirty="0" err="1"/>
              <a:t>Multiuser</a:t>
            </a:r>
            <a:r>
              <a:rPr lang="fr-FR" altLang="en-US" dirty="0"/>
              <a:t> - </a:t>
            </a:r>
            <a:r>
              <a:rPr lang="fr-FR" altLang="en-US" dirty="0" err="1"/>
              <a:t>Implement</a:t>
            </a:r>
            <a:r>
              <a:rPr lang="fr-FR" altLang="en-US" dirty="0"/>
              <a:t> Services</a:t>
            </a:r>
            <a:endParaRPr lang="en-US" alt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776330" y="883176"/>
            <a:ext cx="3299792" cy="387435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5" name="Picture 4" descr="10.3.1.4 Packet Tracer Multiuser - Implement Services.pdf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8634" y="989582"/>
            <a:ext cx="3287488" cy="343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8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Conclusion</a:t>
            </a:r>
            <a:br>
              <a:rPr lang="en-US" altLang="en-US" sz="1600" dirty="0" smtClean="0"/>
            </a:br>
            <a:r>
              <a:rPr lang="fr-FR" altLang="en-US" dirty="0" smtClean="0"/>
              <a:t>Chapter 10: Application Layer</a:t>
            </a:r>
            <a:endParaRPr lang="en-US" alt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424070" y="1205948"/>
            <a:ext cx="7938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Explain the operation of the application layer in providing support to end-user applications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Explain how well-known TCP/IP application layer protocols operate</a:t>
            </a:r>
            <a:r>
              <a:rPr lang="en-US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747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 smtClean="0"/>
              <a:t>Chapter 10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New Terms and Commands</a:t>
            </a:r>
            <a:endParaRPr lang="en-US" alt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78903" y="891709"/>
            <a:ext cx="8753061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Bootstrap Protocol </a:t>
            </a:r>
            <a:r>
              <a:rPr lang="en-US" sz="1400" dirty="0" smtClean="0">
                <a:solidFill>
                  <a:srgbClr val="58585B"/>
                </a:solidFill>
                <a:latin typeface="Arial"/>
                <a:ea typeface="+mn-ea"/>
              </a:rPr>
              <a:t>(BOOTP) </a:t>
            </a:r>
            <a:endParaRPr lang="en-US" sz="1400" dirty="0">
              <a:solidFill>
                <a:srgbClr val="58585B"/>
              </a:solidFill>
              <a:latin typeface="Arial"/>
              <a:ea typeface="+mn-ea"/>
            </a:endParaRP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Simple Mail Transfer </a:t>
            </a:r>
            <a:r>
              <a:rPr lang="en-US" sz="1400" dirty="0" smtClean="0">
                <a:solidFill>
                  <a:srgbClr val="58585B"/>
                </a:solidFill>
                <a:latin typeface="Arial"/>
                <a:ea typeface="+mn-ea"/>
              </a:rPr>
              <a:t>Protocol (SMTP)  </a:t>
            </a:r>
            <a:endParaRPr lang="en-US" sz="1400" dirty="0">
              <a:solidFill>
                <a:srgbClr val="58585B"/>
              </a:solidFill>
              <a:latin typeface="Arial"/>
              <a:ea typeface="+mn-ea"/>
            </a:endParaRP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Post Office Protocol </a:t>
            </a:r>
            <a:r>
              <a:rPr lang="en-US" sz="1400" dirty="0" smtClean="0">
                <a:solidFill>
                  <a:srgbClr val="58585B"/>
                </a:solidFill>
                <a:latin typeface="Arial"/>
                <a:ea typeface="+mn-ea"/>
              </a:rPr>
              <a:t>(POP) </a:t>
            </a:r>
            <a:endParaRPr lang="en-US" sz="1400" dirty="0">
              <a:solidFill>
                <a:srgbClr val="58585B"/>
              </a:solidFill>
              <a:latin typeface="Arial"/>
              <a:ea typeface="+mn-ea"/>
            </a:endParaRP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Internet Message Access </a:t>
            </a:r>
            <a:r>
              <a:rPr lang="en-US" sz="1400" dirty="0" smtClean="0">
                <a:solidFill>
                  <a:srgbClr val="58585B"/>
                </a:solidFill>
                <a:latin typeface="Arial"/>
                <a:ea typeface="+mn-ea"/>
              </a:rPr>
              <a:t>Protocol (IMAP)  </a:t>
            </a:r>
            <a:endParaRPr lang="en-US" sz="1400" dirty="0">
              <a:solidFill>
                <a:srgbClr val="58585B"/>
              </a:solidFill>
              <a:latin typeface="Arial"/>
              <a:ea typeface="+mn-ea"/>
            </a:endParaRP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File Transfer </a:t>
            </a:r>
            <a:r>
              <a:rPr lang="en-US" sz="1400" dirty="0" smtClean="0">
                <a:solidFill>
                  <a:srgbClr val="58585B"/>
                </a:solidFill>
                <a:latin typeface="Arial"/>
                <a:ea typeface="+mn-ea"/>
              </a:rPr>
              <a:t>Protocol (FTP) </a:t>
            </a:r>
            <a:endParaRPr lang="en-US" sz="1400" dirty="0">
              <a:solidFill>
                <a:srgbClr val="58585B"/>
              </a:solidFill>
              <a:latin typeface="Arial"/>
              <a:ea typeface="+mn-ea"/>
            </a:endParaRP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Trivial File Transfer Protocol </a:t>
            </a:r>
            <a:r>
              <a:rPr lang="en-US" sz="1400" dirty="0" smtClean="0">
                <a:solidFill>
                  <a:srgbClr val="58585B"/>
                </a:solidFill>
                <a:latin typeface="Arial"/>
                <a:ea typeface="+mn-ea"/>
              </a:rPr>
              <a:t>(TFTP)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client-server </a:t>
            </a:r>
            <a:endParaRPr lang="en-US" sz="1400" dirty="0" smtClean="0">
              <a:solidFill>
                <a:srgbClr val="58585B"/>
              </a:solidFill>
              <a:latin typeface="Arial"/>
              <a:ea typeface="+mn-ea"/>
            </a:endParaRP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Server Message Block (SMB) </a:t>
            </a:r>
          </a:p>
        </p:txBody>
      </p:sp>
    </p:spTree>
    <p:extLst>
      <p:ext uri="{BB962C8B-B14F-4D97-AF65-F5344CB8AC3E}">
        <p14:creationId xmlns:p14="http://schemas.microsoft.com/office/powerpoint/2010/main" val="17626409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Application, Presentation, and </a:t>
            </a:r>
            <a:r>
              <a:rPr lang="en-US" altLang="en-US" sz="1600" dirty="0" err="1" smtClean="0"/>
              <a:t>Sessio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Application Layer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6183" y="935675"/>
            <a:ext cx="3907818" cy="3043214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Application Layer:</a:t>
            </a:r>
          </a:p>
          <a:p>
            <a:pPr lvl="1"/>
            <a:r>
              <a:rPr lang="en-US" altLang="en-US" sz="1600" dirty="0"/>
              <a:t>C</a:t>
            </a:r>
            <a:r>
              <a:rPr lang="en-US" altLang="en-US" sz="1600" dirty="0" smtClean="0"/>
              <a:t>losest </a:t>
            </a:r>
            <a:r>
              <a:rPr lang="en-US" altLang="en-US" sz="1600" dirty="0"/>
              <a:t>to the end user. </a:t>
            </a:r>
            <a:r>
              <a:rPr lang="en-US" altLang="en-US" sz="1600" dirty="0" smtClean="0"/>
              <a:t> </a:t>
            </a:r>
            <a:endParaRPr lang="en-US" altLang="en-US" sz="1600" dirty="0"/>
          </a:p>
          <a:p>
            <a:pPr lvl="1"/>
            <a:r>
              <a:rPr lang="en-US" altLang="en-US" sz="1600" dirty="0"/>
              <a:t>U</a:t>
            </a:r>
            <a:r>
              <a:rPr lang="en-US" altLang="en-US" sz="1600" dirty="0" smtClean="0"/>
              <a:t>sed to exchange data between programs running on the source and destination hosts. </a:t>
            </a:r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124" y="899613"/>
            <a:ext cx="5152483" cy="31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Application, Presentation, and </a:t>
            </a:r>
            <a:r>
              <a:rPr lang="en-US" altLang="en-US" sz="1600" dirty="0" smtClean="0"/>
              <a:t>Session</a:t>
            </a:r>
            <a:br>
              <a:rPr lang="en-US" altLang="en-US" sz="1600" dirty="0" smtClean="0"/>
            </a:br>
            <a:r>
              <a:rPr lang="en-US" altLang="en-US" dirty="0"/>
              <a:t>Presentation and Session Layer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6183" y="910123"/>
            <a:ext cx="3907818" cy="3043214"/>
          </a:xfrm>
        </p:spPr>
        <p:txBody>
          <a:bodyPr/>
          <a:lstStyle/>
          <a:p>
            <a:pPr eaLnBrk="1" hangingPunct="1"/>
            <a:r>
              <a:rPr lang="en-US" altLang="en-US" sz="1800" dirty="0" smtClean="0"/>
              <a:t>Presentation Layer function:</a:t>
            </a:r>
          </a:p>
          <a:p>
            <a:pPr lvl="1"/>
            <a:r>
              <a:rPr lang="en-US" altLang="en-US" sz="1600" dirty="0" smtClean="0"/>
              <a:t>Formatting data </a:t>
            </a:r>
            <a:r>
              <a:rPr lang="en-US" altLang="en-US" sz="1600" dirty="0"/>
              <a:t>at the source device into a compatible </a:t>
            </a:r>
            <a:r>
              <a:rPr lang="en-US" altLang="en-US" sz="1600" dirty="0" smtClean="0"/>
              <a:t>form for the receiving device.</a:t>
            </a:r>
          </a:p>
          <a:p>
            <a:pPr lvl="1"/>
            <a:r>
              <a:rPr lang="en-US" altLang="en-US" sz="1600" dirty="0"/>
              <a:t>Compressing </a:t>
            </a:r>
            <a:r>
              <a:rPr lang="en-US" altLang="en-US" sz="1600" dirty="0" smtClean="0"/>
              <a:t>data. </a:t>
            </a:r>
          </a:p>
          <a:p>
            <a:pPr lvl="1"/>
            <a:r>
              <a:rPr lang="en-US" altLang="en-US" sz="1600" dirty="0" smtClean="0"/>
              <a:t>Encrypting data. </a:t>
            </a:r>
          </a:p>
          <a:p>
            <a:r>
              <a:rPr lang="en-US" altLang="en-US" sz="1800" dirty="0" smtClean="0"/>
              <a:t>Session Layer Function</a:t>
            </a:r>
            <a:endParaRPr lang="en-US" altLang="en-US" sz="1800" dirty="0"/>
          </a:p>
          <a:p>
            <a:pPr lvl="1"/>
            <a:r>
              <a:rPr lang="en-US" altLang="en-US" sz="1600" dirty="0"/>
              <a:t>C</a:t>
            </a:r>
            <a:r>
              <a:rPr lang="en-US" altLang="en-US" sz="1600" dirty="0" smtClean="0"/>
              <a:t>reate </a:t>
            </a:r>
            <a:r>
              <a:rPr lang="en-US" altLang="en-US" sz="1600" dirty="0"/>
              <a:t>and maintain dialogs between source and destination applications. </a:t>
            </a:r>
            <a:endParaRPr lang="en-CA" altLang="en-US" sz="1600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2" y="1061545"/>
            <a:ext cx="5124800" cy="29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20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Application, Presentation, and </a:t>
            </a:r>
            <a:r>
              <a:rPr lang="en-US" altLang="en-US" sz="1600" dirty="0" smtClean="0"/>
              <a:t>Session</a:t>
            </a:r>
            <a:br>
              <a:rPr lang="en-US" altLang="en-US" sz="1600" dirty="0" smtClean="0"/>
            </a:br>
            <a:r>
              <a:rPr lang="en-US" altLang="en-US" dirty="0"/>
              <a:t>TCP/IP Application Layer Protocols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563768"/>
            <a:ext cx="5137484" cy="3043214"/>
          </a:xfrm>
        </p:spPr>
        <p:txBody>
          <a:bodyPr/>
          <a:lstStyle/>
          <a:p>
            <a:pPr lvl="1"/>
            <a:r>
              <a:rPr lang="en-US" altLang="en-US" dirty="0" smtClean="0"/>
              <a:t>Domain </a:t>
            </a:r>
            <a:r>
              <a:rPr lang="en-US" altLang="en-US" dirty="0"/>
              <a:t>Name Server (DNS) TCP,UDP 53 - Translates domain names, such as cisco.com, into IP </a:t>
            </a:r>
            <a:r>
              <a:rPr lang="en-US" altLang="en-US" dirty="0" smtClean="0"/>
              <a:t>addresses.</a:t>
            </a:r>
          </a:p>
          <a:p>
            <a:pPr lvl="1"/>
            <a:r>
              <a:rPr lang="en-US" altLang="en-US" dirty="0" smtClean="0"/>
              <a:t>(BOOTP) – Bootstrap </a:t>
            </a:r>
            <a:r>
              <a:rPr lang="en-US" altLang="en-US" dirty="0"/>
              <a:t>Protocol - BOOTP is being superseded by </a:t>
            </a:r>
            <a:r>
              <a:rPr lang="en-US" altLang="en-US" dirty="0" smtClean="0"/>
              <a:t>DHCP.</a:t>
            </a:r>
          </a:p>
          <a:p>
            <a:pPr lvl="1"/>
            <a:r>
              <a:rPr lang="en-US" altLang="en-US" dirty="0" smtClean="0"/>
              <a:t>Dynamic Host </a:t>
            </a:r>
            <a:r>
              <a:rPr lang="en-US" altLang="en-US" dirty="0"/>
              <a:t>Configuration Protocol (DHCP</a:t>
            </a:r>
            <a:r>
              <a:rPr lang="en-US" altLang="en-US" dirty="0" smtClean="0"/>
              <a:t>)</a:t>
            </a:r>
            <a:r>
              <a:rPr lang="fr-FR" altLang="en-US" dirty="0"/>
              <a:t> UDP client 68, server 67</a:t>
            </a:r>
            <a:r>
              <a:rPr lang="en-US" altLang="en-US" dirty="0" smtClean="0"/>
              <a:t> – Dynamically </a:t>
            </a:r>
            <a:r>
              <a:rPr lang="en-US" altLang="en-US" dirty="0"/>
              <a:t>assigns IP addresses to client stations at </a:t>
            </a:r>
            <a:r>
              <a:rPr lang="en-US" altLang="en-US" dirty="0" smtClean="0"/>
              <a:t>start-up.</a:t>
            </a:r>
          </a:p>
          <a:p>
            <a:pPr lvl="1"/>
            <a:r>
              <a:rPr lang="en-US" altLang="en-US" dirty="0"/>
              <a:t>Simple Mail Transport Protocol (SMTP) TCP 25 - Enables clients to send email to a mail </a:t>
            </a:r>
            <a:r>
              <a:rPr lang="en-US" altLang="en-US" dirty="0" smtClean="0"/>
              <a:t>server.</a:t>
            </a:r>
            <a:endParaRPr lang="en-US" altLang="en-US" dirty="0"/>
          </a:p>
          <a:p>
            <a:pPr lvl="1"/>
            <a:endParaRPr lang="en-US" altLang="en-US" dirty="0"/>
          </a:p>
          <a:p>
            <a:pPr marL="142875" lvl="1" indent="0">
              <a:buNone/>
            </a:pPr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268" y="935676"/>
            <a:ext cx="4389080" cy="1549088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19615" y="428578"/>
            <a:ext cx="4124385" cy="454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sz="1400" dirty="0" smtClean="0"/>
              <a:t>Post Office Protocol (POP)  </a:t>
            </a:r>
            <a:r>
              <a:rPr lang="en-US" altLang="en-US" sz="1400" dirty="0"/>
              <a:t>TCP 110 - Enables clients to retrieve email from a mail </a:t>
            </a:r>
            <a:r>
              <a:rPr lang="en-US" altLang="en-US" sz="1400" dirty="0" smtClean="0"/>
              <a:t>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400" dirty="0" smtClean="0"/>
              <a:t>Internet Message </a:t>
            </a:r>
            <a:r>
              <a:rPr lang="en-US" altLang="en-US" sz="1400" dirty="0"/>
              <a:t>Access </a:t>
            </a:r>
            <a:r>
              <a:rPr lang="en-US" altLang="en-US" sz="1400" dirty="0" smtClean="0"/>
              <a:t>Protocol (IMAP) </a:t>
            </a:r>
            <a:r>
              <a:rPr lang="en-US" altLang="en-US" sz="1400" dirty="0"/>
              <a:t>TCP 143 - Enables clients to retrieve email from a mail </a:t>
            </a:r>
            <a:r>
              <a:rPr lang="en-US" altLang="en-US" sz="1400" dirty="0" smtClean="0"/>
              <a:t>server, maintains email on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400" dirty="0" smtClean="0"/>
              <a:t>File </a:t>
            </a:r>
            <a:r>
              <a:rPr lang="en-US" altLang="en-US" sz="1400" dirty="0"/>
              <a:t>Transfer Protocol (FTP) TCP 20 and 21 - R</a:t>
            </a:r>
            <a:r>
              <a:rPr lang="en-US" altLang="en-US" sz="1400" dirty="0" smtClean="0"/>
              <a:t>eliable</a:t>
            </a:r>
            <a:r>
              <a:rPr lang="en-US" altLang="en-US" sz="1400" dirty="0"/>
              <a:t>, connection-oriented, and acknowledged file delivery </a:t>
            </a:r>
            <a:r>
              <a:rPr lang="en-US" altLang="en-US" sz="1400" dirty="0" smtClean="0"/>
              <a:t>protocol.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400" dirty="0" smtClean="0"/>
              <a:t>Trivial File Transfer Protocol (TFTP) UDP 69 – simple connectionless file transfer protocol.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400" dirty="0" smtClean="0"/>
              <a:t>Hypertext Transfer </a:t>
            </a:r>
            <a:r>
              <a:rPr lang="en-US" altLang="en-US" sz="1400" dirty="0"/>
              <a:t>Protocol (HTTP) TCP 80, 8080 - Set of rules for exchanging text, graphic images, </a:t>
            </a:r>
            <a:r>
              <a:rPr lang="en-US" altLang="en-US" sz="1400" dirty="0" smtClean="0"/>
              <a:t>etc. on </a:t>
            </a:r>
            <a:r>
              <a:rPr lang="en-US" altLang="en-US" sz="1400" dirty="0"/>
              <a:t>the World Wide </a:t>
            </a:r>
            <a:r>
              <a:rPr lang="en-US" altLang="en-US" sz="1400" dirty="0" smtClean="0"/>
              <a:t>Web.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400" dirty="0"/>
              <a:t>Hypertext Transfer Protocol </a:t>
            </a:r>
            <a:r>
              <a:rPr lang="en-US" altLang="en-US" sz="1400" dirty="0" smtClean="0"/>
              <a:t>Secure (HTTPS) TCP, UDP 443 – Uses encryption and authentication to secure communication.</a:t>
            </a:r>
          </a:p>
          <a:p>
            <a:endParaRPr lang="en-US" altLang="en-US" sz="1400" dirty="0" smtClean="0"/>
          </a:p>
          <a:p>
            <a:endParaRPr lang="en-US" altLang="en-US" sz="1400" dirty="0" smtClean="0"/>
          </a:p>
          <a:p>
            <a:pPr marL="0" indent="0">
              <a:buNone/>
            </a:pPr>
            <a:endParaRPr lang="en-US" altLang="en-US" sz="1800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 smtClean="0"/>
          </a:p>
        </p:txBody>
      </p:sp>
    </p:spTree>
    <p:extLst>
      <p:ext uri="{BB962C8B-B14F-4D97-AF65-F5344CB8AC3E}">
        <p14:creationId xmlns:p14="http://schemas.microsoft.com/office/powerpoint/2010/main" val="1134635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How Application Protocols Interact with End-User Applications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 smtClean="0"/>
              <a:t>Client-Server Model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252" y="1046748"/>
            <a:ext cx="3838074" cy="4596329"/>
          </a:xfrm>
        </p:spPr>
        <p:txBody>
          <a:bodyPr/>
          <a:lstStyle/>
          <a:p>
            <a:r>
              <a:rPr lang="en-US" altLang="en-US" sz="1800" dirty="0"/>
              <a:t>Client and server processes are considered to be in the application layer</a:t>
            </a:r>
            <a:r>
              <a:rPr lang="en-US" altLang="en-US" sz="1800" dirty="0" smtClean="0"/>
              <a:t>.</a:t>
            </a:r>
          </a:p>
          <a:p>
            <a:r>
              <a:rPr lang="en-US" altLang="en-US" sz="1800" dirty="0"/>
              <a:t>Application layer protocols describe the format of the requests and responses between clients and </a:t>
            </a:r>
            <a:r>
              <a:rPr lang="en-US" altLang="en-US" sz="1800" dirty="0" smtClean="0"/>
              <a:t>servers.</a:t>
            </a:r>
          </a:p>
          <a:p>
            <a:r>
              <a:rPr lang="en-US" altLang="en-US" sz="1800" dirty="0" smtClean="0"/>
              <a:t>Example </a:t>
            </a:r>
            <a:r>
              <a:rPr lang="en-US" altLang="en-US" sz="1800" dirty="0"/>
              <a:t>of a client-server network is using an ISP’s email service to send, receive and store email.</a:t>
            </a:r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0737" y="1046748"/>
            <a:ext cx="4824663" cy="28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90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How Application Protocols Interact with End-User Applications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Peer-to-Peer Networks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252" y="1046748"/>
            <a:ext cx="3838074" cy="4596329"/>
          </a:xfrm>
        </p:spPr>
        <p:txBody>
          <a:bodyPr/>
          <a:lstStyle/>
          <a:p>
            <a:r>
              <a:rPr lang="en-US" altLang="en-US" sz="1800" dirty="0"/>
              <a:t>D</a:t>
            </a:r>
            <a:r>
              <a:rPr lang="en-US" altLang="en-US" sz="1800" dirty="0" smtClean="0"/>
              <a:t>ata </a:t>
            </a:r>
            <a:r>
              <a:rPr lang="en-US" altLang="en-US" sz="1800" dirty="0"/>
              <a:t>is accessed from a peer device without the use of a dedicated </a:t>
            </a:r>
            <a:r>
              <a:rPr lang="en-US" altLang="en-US" sz="1800" dirty="0" smtClean="0"/>
              <a:t>server.</a:t>
            </a:r>
          </a:p>
          <a:p>
            <a:r>
              <a:rPr lang="en-US" altLang="en-US" sz="1800" dirty="0" smtClean="0"/>
              <a:t>Each device </a:t>
            </a:r>
            <a:r>
              <a:rPr lang="en-US" altLang="en-US" sz="1800" dirty="0"/>
              <a:t>(known as a peer) can function as both a server and a client</a:t>
            </a:r>
            <a:r>
              <a:rPr lang="en-US" altLang="en-US" sz="1800" dirty="0" smtClean="0"/>
              <a:t>.</a:t>
            </a:r>
          </a:p>
          <a:p>
            <a:pPr marL="0" indent="0" eaLnBrk="1" hangingPunct="1">
              <a:buNone/>
            </a:pPr>
            <a:endParaRPr lang="en-CA" altLang="en-US" sz="1650" b="1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4326" y="1046748"/>
            <a:ext cx="5040616" cy="28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47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9121"/>
            <a:ext cx="9144000" cy="757551"/>
          </a:xfrm>
        </p:spPr>
        <p:txBody>
          <a:bodyPr/>
          <a:lstStyle/>
          <a:p>
            <a:r>
              <a:rPr lang="en-US" altLang="en-US" sz="1600" dirty="0"/>
              <a:t>How Application Protocols Interact with End-User Applications</a:t>
            </a:r>
            <a:r>
              <a:rPr lang="en-US" altLang="en-US" sz="1600" dirty="0" smtClean="0"/>
              <a:t/>
            </a:r>
            <a:br>
              <a:rPr lang="en-US" altLang="en-US" sz="1600" dirty="0" smtClean="0"/>
            </a:br>
            <a:r>
              <a:rPr lang="en-US" altLang="en-US" dirty="0"/>
              <a:t>Peer-to-Peer Applications</a:t>
            </a:r>
            <a:endParaRPr lang="en-US" altLang="en-US" dirty="0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252" y="1046748"/>
            <a:ext cx="3838074" cy="4596329"/>
          </a:xfrm>
        </p:spPr>
        <p:txBody>
          <a:bodyPr/>
          <a:lstStyle/>
          <a:p>
            <a:r>
              <a:rPr lang="en-US" altLang="en-US" sz="1800" dirty="0"/>
              <a:t>A P2P application allows a device to act as both a client and a server within the same </a:t>
            </a:r>
            <a:r>
              <a:rPr lang="en-US" altLang="en-US" sz="1800" dirty="0" smtClean="0"/>
              <a:t>communication.</a:t>
            </a:r>
          </a:p>
          <a:p>
            <a:r>
              <a:rPr lang="en-US" altLang="en-US" sz="1800" dirty="0"/>
              <a:t>P2P applications require that each end device provide a user interface and run a background service.</a:t>
            </a:r>
            <a:endParaRPr lang="en-CA" altLang="en-US" sz="1650" b="1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8549" y="1046748"/>
            <a:ext cx="4995418" cy="305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36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6331</TotalTime>
  <Words>1977</Words>
  <Application>Microsoft Office PowerPoint</Application>
  <PresentationFormat>Näytössä katseltava esitys (16:9)</PresentationFormat>
  <Paragraphs>273</Paragraphs>
  <Slides>38</Slides>
  <Notes>37</Notes>
  <HiddenSlides>1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38</vt:i4>
      </vt:variant>
    </vt:vector>
  </HeadingPairs>
  <TitlesOfParts>
    <vt:vector size="39" baseType="lpstr">
      <vt:lpstr>Default Theme</vt:lpstr>
      <vt:lpstr>Chapter 10: Application Layer</vt:lpstr>
      <vt:lpstr>Chapter 10 - Sections &amp; Objectives</vt:lpstr>
      <vt:lpstr>10.1 Application Layer Protocols</vt:lpstr>
      <vt:lpstr>Application, Presentation, and Sessio Application Layer</vt:lpstr>
      <vt:lpstr>Application, Presentation, and Session Presentation and Session Layer</vt:lpstr>
      <vt:lpstr>Application, Presentation, and Session TCP/IP Application Layer Protocols</vt:lpstr>
      <vt:lpstr>How Application Protocols Interact with End-User Applications Client-Server Model</vt:lpstr>
      <vt:lpstr>How Application Protocols Interact with End-User Applications Peer-to-Peer Networks</vt:lpstr>
      <vt:lpstr>How Application Protocols Interact with End-User Applications Peer-to-Peer Applications</vt:lpstr>
      <vt:lpstr>How Application Protocols Interact with End-User Applications Common P2P Applications</vt:lpstr>
      <vt:lpstr>How Application Protocols Interact with End-User Applications Researching Peer-to-Peer File Sharing</vt:lpstr>
      <vt:lpstr>10.2 Well-Known Application Layer Protocols and Services</vt:lpstr>
      <vt:lpstr>Web and Email Protocols Hypertext Transfer Protocol and Hypertext Markup Language</vt:lpstr>
      <vt:lpstr>Web and Email Protocols HTTP and HTTPS</vt:lpstr>
      <vt:lpstr>Web and Email Protocols Email Protocols</vt:lpstr>
      <vt:lpstr>Web and Email Protocols SMTP Operation</vt:lpstr>
      <vt:lpstr>Web and Email Protocols POP Operation</vt:lpstr>
      <vt:lpstr>Web and Email Protocols IMAP Operation</vt:lpstr>
      <vt:lpstr>Web and Email Protocols Packet Tracer – Web and Email</vt:lpstr>
      <vt:lpstr>IP Addressing Services Domain Name Service</vt:lpstr>
      <vt:lpstr>IP Addressing Services DNS Message Format</vt:lpstr>
      <vt:lpstr>IP Addressing Services DNS Hierarchy</vt:lpstr>
      <vt:lpstr>IP Addressing Services The nslookup Command</vt:lpstr>
      <vt:lpstr>IP Addressing Services Dynamic Host Configuration Protocol</vt:lpstr>
      <vt:lpstr>IP Addressing Services DHCP Operation</vt:lpstr>
      <vt:lpstr>IP Addressing Services Packet Tracer – DHCP and DNS Servers</vt:lpstr>
      <vt:lpstr>IP Addressing Services Lab – Observing DNS Resolution</vt:lpstr>
      <vt:lpstr>File Sharing Services File Transfer Protocol</vt:lpstr>
      <vt:lpstr>File Sharing Services Server Message Block</vt:lpstr>
      <vt:lpstr>File Sharing Services Packet Tracer - FTP</vt:lpstr>
      <vt:lpstr>File Sharing Services Lab – Exploring FTP</vt:lpstr>
      <vt:lpstr>10.3 Summary</vt:lpstr>
      <vt:lpstr>Conclusion Packet Tracer - Explore a Network</vt:lpstr>
      <vt:lpstr>Conclusion Packet Tracer - Multiuser - Tutorial</vt:lpstr>
      <vt:lpstr>Conclusion Packet Tracer Multiuser - Implement Services</vt:lpstr>
      <vt:lpstr>Conclusion Chapter 10: Application Layer</vt:lpstr>
      <vt:lpstr>Chapter 10 New Terms and Commands</vt:lpstr>
      <vt:lpstr>PowerPoint-esitys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Jimms</cp:lastModifiedBy>
  <cp:revision>339</cp:revision>
  <dcterms:created xsi:type="dcterms:W3CDTF">2016-08-22T22:27:36Z</dcterms:created>
  <dcterms:modified xsi:type="dcterms:W3CDTF">2018-12-30T13:40:10Z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